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</p:sldIdLst>
  <p:sldSz cx="25201563" cy="35990213"/>
  <p:notesSz cx="6858000" cy="9144000"/>
  <p:defaultTextStyle>
    <a:defPPr>
      <a:defRPr lang="en-US"/>
    </a:defPPr>
    <a:lvl1pPr marL="0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333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6666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4998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3331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1664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89997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38330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6662" algn="l" defTabSz="349666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3088" y="1128"/>
      </p:cViewPr>
      <p:guideLst>
        <p:guide orient="horz" pos="1133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293274"/>
            <a:ext cx="25201563" cy="1569693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5201563" cy="202932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3919107"/>
            <a:ext cx="25201563" cy="119967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8397716"/>
            <a:ext cx="25201563" cy="267927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1892" y="26515338"/>
            <a:ext cx="15536030" cy="4629287"/>
          </a:xfrm>
        </p:spPr>
        <p:txBody>
          <a:bodyPr>
            <a:normAutofit/>
          </a:bodyPr>
          <a:lstStyle>
            <a:lvl1pPr marL="0" indent="0" algn="l">
              <a:buNone/>
              <a:defRPr sz="8400">
                <a:solidFill>
                  <a:schemeClr val="tx2"/>
                </a:solidFill>
              </a:defRPr>
            </a:lvl1pPr>
            <a:lvl2pPr marL="1748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6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4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1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8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3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317" y="16438000"/>
            <a:ext cx="19775816" cy="9410391"/>
          </a:xfrm>
          <a:effectLst/>
        </p:spPr>
        <p:txBody>
          <a:bodyPr>
            <a:noAutofit/>
          </a:bodyPr>
          <a:lstStyle>
            <a:lvl1pPr marL="2447666" indent="-1748333" algn="l">
              <a:defRPr sz="20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0326" y="3838951"/>
            <a:ext cx="17641094" cy="182350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79845" y="1975932"/>
            <a:ext cx="5670352" cy="2749036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61511" y="3838954"/>
            <a:ext cx="13309884" cy="256871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150195" y="3838956"/>
            <a:ext cx="17641094" cy="18235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293274"/>
            <a:ext cx="25201563" cy="1569693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201563" cy="202932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919107"/>
            <a:ext cx="25201563" cy="119967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8397716"/>
            <a:ext cx="25201563" cy="267927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641" y="11401876"/>
            <a:ext cx="16444588" cy="12717518"/>
          </a:xfrm>
          <a:effectLst/>
        </p:spPr>
        <p:txBody>
          <a:bodyPr anchor="b"/>
          <a:lstStyle>
            <a:lvl1pPr algn="r">
              <a:defRPr sz="17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3994" y="24179834"/>
            <a:ext cx="16455138" cy="4384425"/>
          </a:xfrm>
        </p:spPr>
        <p:txBody>
          <a:bodyPr anchor="t"/>
          <a:lstStyle>
            <a:lvl1pPr marL="0" indent="0" algn="r">
              <a:buNone/>
              <a:defRPr sz="7600">
                <a:solidFill>
                  <a:schemeClr val="tx2"/>
                </a:solidFill>
              </a:defRPr>
            </a:lvl1pPr>
            <a:lvl2pPr marL="174833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6666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499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333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166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8999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383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8666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50193" y="3838951"/>
            <a:ext cx="9223772" cy="18235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2802394" y="3838956"/>
            <a:ext cx="9223772" cy="18235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0195" y="3838956"/>
            <a:ext cx="9223772" cy="335741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9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748333" indent="0">
              <a:buNone/>
              <a:defRPr sz="7600" b="1"/>
            </a:lvl2pPr>
            <a:lvl3pPr marL="3496666" indent="0">
              <a:buNone/>
              <a:defRPr sz="6900" b="1"/>
            </a:lvl3pPr>
            <a:lvl4pPr marL="5244998" indent="0">
              <a:buNone/>
              <a:defRPr sz="6100" b="1"/>
            </a:lvl4pPr>
            <a:lvl5pPr marL="6993331" indent="0">
              <a:buNone/>
              <a:defRPr sz="6100" b="1"/>
            </a:lvl5pPr>
            <a:lvl6pPr marL="8741664" indent="0">
              <a:buNone/>
              <a:defRPr sz="6100" b="1"/>
            </a:lvl6pPr>
            <a:lvl7pPr marL="10489997" indent="0">
              <a:buNone/>
              <a:defRPr sz="6100" b="1"/>
            </a:lvl7pPr>
            <a:lvl8pPr marL="12238330" indent="0">
              <a:buNone/>
              <a:defRPr sz="6100" b="1"/>
            </a:lvl8pPr>
            <a:lvl9pPr marL="13986662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256" y="7348800"/>
            <a:ext cx="9223772" cy="14396085"/>
          </a:xfrm>
        </p:spPr>
        <p:txBody>
          <a:bodyPr>
            <a:normAutofit/>
          </a:bodyPr>
          <a:lstStyle>
            <a:lvl1pPr>
              <a:defRPr sz="6900"/>
            </a:lvl1pPr>
            <a:lvl2pPr>
              <a:defRPr sz="69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8320" y="3838956"/>
            <a:ext cx="9223772" cy="335741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9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748333" indent="0">
              <a:buNone/>
              <a:defRPr sz="7600" b="1"/>
            </a:lvl2pPr>
            <a:lvl3pPr marL="3496666" indent="0">
              <a:buNone/>
              <a:defRPr sz="6900" b="1"/>
            </a:lvl3pPr>
            <a:lvl4pPr marL="5244998" indent="0">
              <a:buNone/>
              <a:defRPr sz="6100" b="1"/>
            </a:lvl4pPr>
            <a:lvl5pPr marL="6993331" indent="0">
              <a:buNone/>
              <a:defRPr sz="6100" b="1"/>
            </a:lvl5pPr>
            <a:lvl6pPr marL="8741664" indent="0">
              <a:buNone/>
              <a:defRPr sz="6100" b="1"/>
            </a:lvl6pPr>
            <a:lvl7pPr marL="10489997" indent="0">
              <a:buNone/>
              <a:defRPr sz="6100" b="1"/>
            </a:lvl7pPr>
            <a:lvl8pPr marL="12238330" indent="0">
              <a:buNone/>
              <a:defRPr sz="6100" b="1"/>
            </a:lvl8pPr>
            <a:lvl9pPr marL="13986662" indent="0">
              <a:buNone/>
              <a:defRPr sz="6100" b="1"/>
            </a:lvl9pPr>
          </a:lstStyle>
          <a:p>
            <a:pPr marL="0" lvl="0" indent="0" algn="ctr" defTabSz="3496666" rtl="0" eaLnBrk="1" latinLnBrk="0" hangingPunct="1">
              <a:spcBef>
                <a:spcPct val="20000"/>
              </a:spcBef>
              <a:spcAft>
                <a:spcPts val="114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044" y="7342004"/>
            <a:ext cx="9223772" cy="14396085"/>
          </a:xfrm>
        </p:spPr>
        <p:txBody>
          <a:bodyPr>
            <a:normAutofit/>
          </a:bodyPr>
          <a:lstStyle>
            <a:lvl1pPr>
              <a:defRPr sz="6900"/>
            </a:lvl1pPr>
            <a:lvl2pPr>
              <a:defRPr sz="6900"/>
            </a:lvl2pPr>
            <a:lvl3pPr>
              <a:defRPr sz="61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611" y="11596849"/>
            <a:ext cx="10021328" cy="6604466"/>
          </a:xfrm>
          <a:effectLst/>
        </p:spPr>
        <p:txBody>
          <a:bodyPr anchor="b">
            <a:noAutofit/>
          </a:bodyPr>
          <a:lstStyle>
            <a:lvl1pPr marL="874166" indent="-874166" algn="l">
              <a:defRPr sz="107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080" y="3838956"/>
            <a:ext cx="11071393" cy="25687136"/>
          </a:xfrm>
        </p:spPr>
        <p:txBody>
          <a:bodyPr anchor="ctr"/>
          <a:lstStyle>
            <a:lvl1pPr>
              <a:defRPr sz="84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54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891" y="18356174"/>
            <a:ext cx="9339406" cy="11228012"/>
          </a:xfrm>
        </p:spPr>
        <p:txBody>
          <a:bodyPr/>
          <a:lstStyle>
            <a:lvl1pPr marL="0" indent="0">
              <a:buNone/>
              <a:defRPr sz="5400"/>
            </a:lvl1pPr>
            <a:lvl2pPr marL="1748333" indent="0">
              <a:buNone/>
              <a:defRPr sz="4600"/>
            </a:lvl2pPr>
            <a:lvl3pPr marL="3496666" indent="0">
              <a:buNone/>
              <a:defRPr sz="3800"/>
            </a:lvl3pPr>
            <a:lvl4pPr marL="5244998" indent="0">
              <a:buNone/>
              <a:defRPr sz="3400"/>
            </a:lvl4pPr>
            <a:lvl5pPr marL="6993331" indent="0">
              <a:buNone/>
              <a:defRPr sz="3400"/>
            </a:lvl5pPr>
            <a:lvl6pPr marL="8741664" indent="0">
              <a:buNone/>
              <a:defRPr sz="3400"/>
            </a:lvl6pPr>
            <a:lvl7pPr marL="10489997" indent="0">
              <a:buNone/>
              <a:defRPr sz="3400"/>
            </a:lvl7pPr>
            <a:lvl8pPr marL="12238330" indent="0">
              <a:buNone/>
              <a:defRPr sz="3400"/>
            </a:lvl8pPr>
            <a:lvl9pPr marL="13986662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293274"/>
            <a:ext cx="25201563" cy="1569693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5201563" cy="202932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919107"/>
            <a:ext cx="25201563" cy="119967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8397716"/>
            <a:ext cx="25201563" cy="267927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3925" y="5998369"/>
            <a:ext cx="11340703" cy="1641446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7600"/>
            </a:lvl1pPr>
            <a:lvl2pPr marL="1748333" indent="0">
              <a:buNone/>
              <a:defRPr sz="10700"/>
            </a:lvl2pPr>
            <a:lvl3pPr marL="3496666" indent="0">
              <a:buNone/>
              <a:defRPr sz="9200"/>
            </a:lvl3pPr>
            <a:lvl4pPr marL="5244998" indent="0">
              <a:buNone/>
              <a:defRPr sz="7600"/>
            </a:lvl4pPr>
            <a:lvl5pPr marL="6993331" indent="0">
              <a:buNone/>
              <a:defRPr sz="7600"/>
            </a:lvl5pPr>
            <a:lvl6pPr marL="8741664" indent="0">
              <a:buNone/>
              <a:defRPr sz="7600"/>
            </a:lvl6pPr>
            <a:lvl7pPr marL="10489997" indent="0">
              <a:buNone/>
              <a:defRPr sz="7600"/>
            </a:lvl7pPr>
            <a:lvl8pPr marL="12238330" indent="0">
              <a:buNone/>
              <a:defRPr sz="7600"/>
            </a:lvl8pPr>
            <a:lvl9pPr marL="13986662" indent="0">
              <a:buNone/>
              <a:defRPr sz="7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23" y="5302946"/>
            <a:ext cx="10181261" cy="11351349"/>
          </a:xfrm>
        </p:spPr>
        <p:txBody>
          <a:bodyPr anchor="b"/>
          <a:lstStyle>
            <a:lvl1pPr marL="699333" indent="-699333">
              <a:buFont typeface="Georgia" pitchFamily="18" charset="0"/>
              <a:buChar char="*"/>
              <a:defRPr sz="6100"/>
            </a:lvl1pPr>
            <a:lvl2pPr marL="1748333" indent="0">
              <a:buNone/>
              <a:defRPr sz="4600"/>
            </a:lvl2pPr>
            <a:lvl3pPr marL="3496666" indent="0">
              <a:buNone/>
              <a:defRPr sz="3800"/>
            </a:lvl3pPr>
            <a:lvl4pPr marL="5244998" indent="0">
              <a:buNone/>
              <a:defRPr sz="3400"/>
            </a:lvl4pPr>
            <a:lvl5pPr marL="6993331" indent="0">
              <a:buNone/>
              <a:defRPr sz="3400"/>
            </a:lvl5pPr>
            <a:lvl6pPr marL="8741664" indent="0">
              <a:buNone/>
              <a:defRPr sz="3400"/>
            </a:lvl6pPr>
            <a:lvl7pPr marL="10489997" indent="0">
              <a:buNone/>
              <a:defRPr sz="3400"/>
            </a:lvl7pPr>
            <a:lvl8pPr marL="12238330" indent="0">
              <a:buNone/>
              <a:defRPr sz="3400"/>
            </a:lvl8pPr>
            <a:lvl9pPr marL="13986662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406" y="23428910"/>
            <a:ext cx="17593519" cy="5998369"/>
          </a:xfrm>
        </p:spPr>
        <p:txBody>
          <a:bodyPr anchor="b">
            <a:noAutofit/>
          </a:bodyPr>
          <a:lstStyle>
            <a:lvl1pPr algn="l">
              <a:defRPr sz="17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792714"/>
            <a:ext cx="25201563" cy="91974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201563" cy="267927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775745"/>
            <a:ext cx="25201563" cy="119967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8397716"/>
            <a:ext cx="25201563" cy="267927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667" tIns="174833" rIns="349667" bIns="17483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2443" y="22944774"/>
            <a:ext cx="17948978" cy="5998369"/>
          </a:xfrm>
          <a:prstGeom prst="rect">
            <a:avLst/>
          </a:prstGeom>
          <a:effectLst/>
        </p:spPr>
        <p:txBody>
          <a:bodyPr vert="horz" lIns="349667" tIns="174833" rIns="349667" bIns="174833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0195" y="3842840"/>
            <a:ext cx="17641094" cy="18235041"/>
          </a:xfrm>
          <a:prstGeom prst="rect">
            <a:avLst/>
          </a:prstGeom>
        </p:spPr>
        <p:txBody>
          <a:bodyPr vert="horz" lIns="349667" tIns="174833" rIns="349667" bIns="1748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11055" y="32391194"/>
            <a:ext cx="6930430" cy="1916146"/>
          </a:xfrm>
          <a:prstGeom prst="rect">
            <a:avLst/>
          </a:prstGeom>
        </p:spPr>
        <p:txBody>
          <a:bodyPr vert="horz" lIns="349667" tIns="174833" rIns="349667" bIns="174833" rtlCol="0" anchor="ctr"/>
          <a:lstStyle>
            <a:lvl1pPr algn="r">
              <a:defRPr sz="4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13/06/14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0077" y="32391194"/>
            <a:ext cx="9240576" cy="1916146"/>
          </a:xfrm>
          <a:prstGeom prst="rect">
            <a:avLst/>
          </a:prstGeom>
        </p:spPr>
        <p:txBody>
          <a:bodyPr vert="horz" lIns="349667" tIns="174833" rIns="349667" bIns="174833" rtlCol="0" anchor="ctr"/>
          <a:lstStyle>
            <a:lvl1pPr algn="l">
              <a:defRPr sz="4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0651" y="32391194"/>
            <a:ext cx="5040313" cy="1916146"/>
          </a:xfrm>
          <a:prstGeom prst="rect">
            <a:avLst/>
          </a:prstGeom>
        </p:spPr>
        <p:txBody>
          <a:bodyPr vert="horz" lIns="349667" tIns="174833" rIns="349667" bIns="174833" rtlCol="0" anchor="ctr"/>
          <a:lstStyle>
            <a:lvl1pPr algn="ctr">
              <a:defRPr sz="4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223833" indent="-1223833" algn="r" defTabSz="349666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17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74166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097999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46999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195999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314932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363931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517831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741664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895564" indent="-699333" algn="l" defTabSz="3496666" rtl="0" eaLnBrk="1" latinLnBrk="0" hangingPunct="1">
        <a:spcBef>
          <a:spcPct val="20000"/>
        </a:spcBef>
        <a:spcAft>
          <a:spcPts val="114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333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6666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4998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3331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1664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9997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8330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6662" algn="l" defTabSz="349666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journals.lww.com/annalsofsurgery/toc/2001/01000" TargetMode="External"/><Relationship Id="rId5" Type="http://schemas.openxmlformats.org/officeDocument/2006/relationships/hyperlink" Target="http://www.ncbi.nlm.nih.gov/pubmed/16001654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04964" y="1651073"/>
            <a:ext cx="19282638" cy="6801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Times New Roman"/>
                <a:cs typeface="Times New Roman"/>
              </a:rPr>
              <a:t> </a:t>
            </a:r>
            <a:endParaRPr lang="it-IT" sz="3200" dirty="0">
              <a:latin typeface="Times New Roman"/>
              <a:cs typeface="Times New Roman"/>
            </a:endParaRPr>
          </a:p>
          <a:p>
            <a:pPr algn="ctr"/>
            <a:r>
              <a:rPr lang="en-US" sz="6000" b="1" dirty="0" smtClean="0">
                <a:latin typeface="Times New Roman"/>
                <a:cs typeface="Times New Roman"/>
              </a:rPr>
              <a:t>PREVENTION OF BILOMAS WITH CYANOACRYLATE-BASED SURGICAL GLUE, AFTER MAJOR LIVER RESECTION</a:t>
            </a:r>
          </a:p>
          <a:p>
            <a:pPr algn="ctr"/>
            <a:endParaRPr lang="en-GB" sz="2400" b="1" dirty="0" smtClean="0">
              <a:latin typeface="Times New Roman"/>
              <a:cs typeface="Times New Roman"/>
            </a:endParaRPr>
          </a:p>
          <a:p>
            <a:pPr algn="ctr"/>
            <a:r>
              <a:rPr lang="en-GB" sz="2400" b="1" dirty="0" smtClean="0">
                <a:latin typeface="Times New Roman"/>
                <a:cs typeface="Times New Roman"/>
              </a:rPr>
              <a:t>Albino </a:t>
            </a:r>
            <a:r>
              <a:rPr lang="en-GB" sz="2400" b="1" dirty="0">
                <a:latin typeface="Times New Roman"/>
                <a:cs typeface="Times New Roman"/>
              </a:rPr>
              <a:t>V </a:t>
            </a:r>
            <a:r>
              <a:rPr lang="en-GB" sz="2400" b="1" dirty="0" smtClean="0">
                <a:latin typeface="Times New Roman"/>
                <a:cs typeface="Times New Roman"/>
              </a:rPr>
              <a:t>, </a:t>
            </a:r>
            <a:r>
              <a:rPr lang="en-GB" sz="2400" b="1" dirty="0" err="1">
                <a:latin typeface="Times New Roman"/>
                <a:cs typeface="Times New Roman"/>
              </a:rPr>
              <a:t>Palaia</a:t>
            </a:r>
            <a:r>
              <a:rPr lang="en-GB" sz="2400" b="1" dirty="0">
                <a:latin typeface="Times New Roman"/>
                <a:cs typeface="Times New Roman"/>
              </a:rPr>
              <a:t> R </a:t>
            </a:r>
            <a:r>
              <a:rPr lang="en-GB" sz="2400" b="1" dirty="0" smtClean="0">
                <a:latin typeface="Times New Roman"/>
                <a:cs typeface="Times New Roman"/>
              </a:rPr>
              <a:t>, </a:t>
            </a:r>
            <a:r>
              <a:rPr lang="en-GB" sz="2400" b="1" dirty="0">
                <a:latin typeface="Times New Roman"/>
                <a:cs typeface="Times New Roman"/>
              </a:rPr>
              <a:t>di </a:t>
            </a:r>
            <a:r>
              <a:rPr lang="en-GB" sz="2400" b="1" dirty="0" err="1">
                <a:latin typeface="Times New Roman"/>
                <a:cs typeface="Times New Roman"/>
              </a:rPr>
              <a:t>Giacomo</a:t>
            </a:r>
            <a:r>
              <a:rPr lang="en-GB" sz="2400" b="1" dirty="0">
                <a:latin typeface="Times New Roman"/>
                <a:cs typeface="Times New Roman"/>
              </a:rPr>
              <a:t> R </a:t>
            </a:r>
            <a:r>
              <a:rPr lang="en-GB" sz="2400" b="1" dirty="0" smtClean="0">
                <a:latin typeface="Times New Roman"/>
                <a:cs typeface="Times New Roman"/>
              </a:rPr>
              <a:t>, </a:t>
            </a:r>
            <a:r>
              <a:rPr lang="en-GB" sz="2400" b="1" dirty="0">
                <a:latin typeface="Times New Roman"/>
                <a:cs typeface="Times New Roman"/>
              </a:rPr>
              <a:t>Amore A </a:t>
            </a:r>
            <a:r>
              <a:rPr lang="en-GB" sz="2400" b="1" dirty="0" smtClean="0">
                <a:latin typeface="Times New Roman"/>
                <a:cs typeface="Times New Roman"/>
              </a:rPr>
              <a:t>, </a:t>
            </a:r>
            <a:r>
              <a:rPr lang="en-GB" sz="2400" b="1" dirty="0" err="1">
                <a:latin typeface="Times New Roman"/>
                <a:cs typeface="Times New Roman"/>
              </a:rPr>
              <a:t>Saponara</a:t>
            </a:r>
            <a:r>
              <a:rPr lang="en-GB" sz="2400" b="1" dirty="0">
                <a:latin typeface="Times New Roman"/>
                <a:cs typeface="Times New Roman"/>
              </a:rPr>
              <a:t> R </a:t>
            </a:r>
            <a:r>
              <a:rPr lang="en-GB" sz="2400" b="1" dirty="0" smtClean="0">
                <a:latin typeface="Times New Roman"/>
                <a:cs typeface="Times New Roman"/>
              </a:rPr>
              <a:t>, </a:t>
            </a:r>
            <a:r>
              <a:rPr lang="en-GB" sz="2400" b="1" dirty="0" err="1" smtClean="0">
                <a:latin typeface="Times New Roman"/>
                <a:cs typeface="Times New Roman"/>
              </a:rPr>
              <a:t>Piccirillo</a:t>
            </a:r>
            <a:r>
              <a:rPr lang="en-GB" sz="2400" b="1" dirty="0" smtClean="0">
                <a:latin typeface="Times New Roman"/>
                <a:cs typeface="Times New Roman"/>
              </a:rPr>
              <a:t> M,  </a:t>
            </a:r>
            <a:r>
              <a:rPr lang="en-GB" sz="2400" b="1" dirty="0" err="1">
                <a:latin typeface="Times New Roman"/>
                <a:cs typeface="Times New Roman"/>
              </a:rPr>
              <a:t>Leongito</a:t>
            </a:r>
            <a:r>
              <a:rPr lang="en-GB" sz="2400" b="1" dirty="0">
                <a:latin typeface="Times New Roman"/>
                <a:cs typeface="Times New Roman"/>
              </a:rPr>
              <a:t> </a:t>
            </a:r>
            <a:r>
              <a:rPr lang="en-GB" sz="2400" b="1" dirty="0" smtClean="0">
                <a:latin typeface="Times New Roman"/>
                <a:cs typeface="Times New Roman"/>
              </a:rPr>
              <a:t>M, </a:t>
            </a:r>
            <a:r>
              <a:rPr lang="en-GB" sz="2400" b="1" dirty="0" err="1" smtClean="0">
                <a:latin typeface="Times New Roman"/>
                <a:cs typeface="Times New Roman"/>
              </a:rPr>
              <a:t>Lastoria</a:t>
            </a:r>
            <a:r>
              <a:rPr lang="en-GB" sz="2400" b="1" dirty="0" smtClean="0">
                <a:latin typeface="Times New Roman"/>
                <a:cs typeface="Times New Roman"/>
              </a:rPr>
              <a:t> S*, </a:t>
            </a:r>
            <a:r>
              <a:rPr lang="en-GB" sz="2400" b="1" dirty="0" err="1" smtClean="0">
                <a:latin typeface="Times New Roman"/>
                <a:cs typeface="Times New Roman"/>
              </a:rPr>
              <a:t>Granata</a:t>
            </a:r>
            <a:r>
              <a:rPr lang="en-GB" sz="2400" b="1" dirty="0" smtClean="0">
                <a:latin typeface="Times New Roman"/>
                <a:cs typeface="Times New Roman"/>
              </a:rPr>
              <a:t> V*and  </a:t>
            </a:r>
            <a:r>
              <a:rPr lang="en-GB" sz="2400" b="1" dirty="0">
                <a:latin typeface="Times New Roman"/>
                <a:cs typeface="Times New Roman"/>
              </a:rPr>
              <a:t>Izzo F</a:t>
            </a:r>
            <a:endParaRPr lang="en-GB" sz="2400" b="1" dirty="0" smtClean="0">
              <a:latin typeface="Times New Roman"/>
              <a:cs typeface="Times New Roman"/>
            </a:endParaRPr>
          </a:p>
          <a:p>
            <a:pPr algn="ctr"/>
            <a:endParaRPr lang="en-GB" sz="2400" b="1" dirty="0">
              <a:latin typeface="Times New Roman"/>
              <a:cs typeface="Times New Roman"/>
            </a:endParaRPr>
          </a:p>
          <a:p>
            <a:pPr algn="ctr"/>
            <a:r>
              <a:rPr lang="en-GB" sz="2400" b="1" dirty="0" smtClean="0">
                <a:latin typeface="Times New Roman"/>
                <a:cs typeface="Times New Roman"/>
              </a:rPr>
              <a:t>Department of  Abdominal Surgical Oncology - National  Cancer Institute of </a:t>
            </a:r>
            <a:r>
              <a:rPr lang="en-GB" sz="2400" b="1" dirty="0" err="1" smtClean="0">
                <a:latin typeface="Times New Roman"/>
                <a:cs typeface="Times New Roman"/>
              </a:rPr>
              <a:t>Neaples</a:t>
            </a:r>
            <a:endParaRPr lang="en-GB" sz="2400" b="1" dirty="0" smtClean="0">
              <a:latin typeface="Times New Roman"/>
              <a:cs typeface="Times New Roman"/>
            </a:endParaRPr>
          </a:p>
          <a:p>
            <a:pPr algn="ctr"/>
            <a:r>
              <a:rPr lang="en-GB" sz="2400" b="1" dirty="0" smtClean="0">
                <a:latin typeface="Times New Roman"/>
                <a:cs typeface="Times New Roman"/>
              </a:rPr>
              <a:t>*Department of Nuclear Medicine </a:t>
            </a:r>
            <a:r>
              <a:rPr lang="en-GB" sz="2400" b="1" dirty="0">
                <a:latin typeface="Times New Roman"/>
                <a:cs typeface="Times New Roman"/>
              </a:rPr>
              <a:t>- National  Cancer Institute of </a:t>
            </a:r>
            <a:r>
              <a:rPr lang="en-GB" sz="2400" b="1" dirty="0" err="1" smtClean="0">
                <a:latin typeface="Times New Roman"/>
                <a:cs typeface="Times New Roman"/>
              </a:rPr>
              <a:t>Neaples</a:t>
            </a:r>
            <a:endParaRPr lang="en-GB" sz="2400" b="1" dirty="0" smtClean="0">
              <a:latin typeface="Times New Roman"/>
              <a:cs typeface="Times New Roman"/>
            </a:endParaRPr>
          </a:p>
          <a:p>
            <a:pPr algn="ctr"/>
            <a:r>
              <a:rPr lang="en-GB" sz="2400" b="1" dirty="0" smtClean="0">
                <a:latin typeface="Times New Roman"/>
                <a:cs typeface="Times New Roman"/>
              </a:rPr>
              <a:t>°</a:t>
            </a:r>
            <a:r>
              <a:rPr lang="en-GB" sz="2400" b="1" dirty="0" err="1" smtClean="0">
                <a:latin typeface="Times New Roman"/>
                <a:cs typeface="Times New Roman"/>
              </a:rPr>
              <a:t>Departmentof</a:t>
            </a:r>
            <a:r>
              <a:rPr lang="en-GB" sz="2400" b="1" dirty="0" smtClean="0">
                <a:latin typeface="Times New Roman"/>
                <a:cs typeface="Times New Roman"/>
              </a:rPr>
              <a:t> Radiology </a:t>
            </a:r>
            <a:r>
              <a:rPr lang="en-GB" sz="2400" b="1" dirty="0">
                <a:latin typeface="Times New Roman"/>
                <a:cs typeface="Times New Roman"/>
              </a:rPr>
              <a:t>- National  Cancer Institute of </a:t>
            </a:r>
            <a:r>
              <a:rPr lang="en-GB" sz="2400" b="1" dirty="0" err="1">
                <a:latin typeface="Times New Roman"/>
                <a:cs typeface="Times New Roman"/>
              </a:rPr>
              <a:t>Neaples</a:t>
            </a:r>
            <a:endParaRPr lang="en-GB" sz="2400" b="1" dirty="0">
              <a:latin typeface="Times New Roman"/>
              <a:cs typeface="Times New Roman"/>
            </a:endParaRPr>
          </a:p>
          <a:p>
            <a:pPr algn="ctr"/>
            <a:endParaRPr lang="en-GB" sz="2400" b="1" dirty="0">
              <a:latin typeface="Times New Roman"/>
              <a:cs typeface="Times New Roman"/>
            </a:endParaRPr>
          </a:p>
          <a:p>
            <a:pPr algn="ctr"/>
            <a:endParaRPr lang="it-IT" sz="2400" dirty="0" smtClean="0">
              <a:latin typeface="Times New Roman"/>
              <a:cs typeface="Times New Roman"/>
            </a:endParaRPr>
          </a:p>
          <a:p>
            <a:pPr algn="ctr"/>
            <a:endParaRPr lang="it-IT" sz="3200" dirty="0">
              <a:latin typeface="Times New Roman"/>
              <a:cs typeface="Times New Roman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37" y="2368915"/>
            <a:ext cx="2729731" cy="201480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83212" y="8257502"/>
            <a:ext cx="16537644" cy="718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Prupose</a:t>
            </a:r>
            <a:r>
              <a:rPr lang="en-US" sz="2800" b="1" dirty="0" smtClean="0"/>
              <a:t>: </a:t>
            </a:r>
            <a:r>
              <a:rPr lang="en-US" sz="2800" dirty="0" smtClean="0"/>
              <a:t>The </a:t>
            </a:r>
            <a:r>
              <a:rPr lang="en-US" sz="2800" dirty="0"/>
              <a:t>" </a:t>
            </a:r>
            <a:r>
              <a:rPr lang="en-US" sz="2800" dirty="0" err="1"/>
              <a:t>biloma</a:t>
            </a:r>
            <a:r>
              <a:rPr lang="en-US" sz="2800" dirty="0"/>
              <a:t> " is an encapsulated collection of bile outside the biliary tree , supported by a predominantly iatrogenic biliary fistula . The incidence of </a:t>
            </a:r>
            <a:r>
              <a:rPr lang="en-US" sz="2800" dirty="0" err="1"/>
              <a:t>bilomas</a:t>
            </a:r>
            <a:r>
              <a:rPr lang="en-US" sz="2800" dirty="0"/>
              <a:t> post- hepatic resection is in the literature between 4-17 % . In addition, with the advent of </a:t>
            </a:r>
            <a:r>
              <a:rPr lang="en-US" sz="2800" dirty="0" err="1"/>
              <a:t>neoadjuvant</a:t>
            </a:r>
            <a:r>
              <a:rPr lang="en-US" sz="2800" dirty="0"/>
              <a:t> chemotherapy in combination with biologic drugs , the incidence of </a:t>
            </a:r>
            <a:r>
              <a:rPr lang="en-US" sz="2800" dirty="0" err="1"/>
              <a:t>bilomas</a:t>
            </a:r>
            <a:r>
              <a:rPr lang="en-US" sz="2800" dirty="0"/>
              <a:t> increased significantly , reaching between 16 and 42%  . Patients with post-operative </a:t>
            </a:r>
            <a:r>
              <a:rPr lang="en-US" sz="2800" dirty="0" err="1"/>
              <a:t>bilomas</a:t>
            </a:r>
            <a:r>
              <a:rPr lang="en-US" sz="2800" dirty="0"/>
              <a:t> have a higher risk of severe complications (54.3% </a:t>
            </a:r>
            <a:r>
              <a:rPr lang="en-US" sz="2800" dirty="0" err="1"/>
              <a:t>vs</a:t>
            </a:r>
            <a:r>
              <a:rPr lang="en-US" sz="2800" dirty="0"/>
              <a:t> 29.2% , P = 0.002 ) , a prolonged postoperative hospital stay (29 days versus 14 days , p &lt; 0.001 ) and increase of post-operative mortality (8.6% </a:t>
            </a:r>
            <a:r>
              <a:rPr lang="en-US" sz="2800" dirty="0" err="1"/>
              <a:t>vs</a:t>
            </a:r>
            <a:r>
              <a:rPr lang="en-US" sz="2800" dirty="0"/>
              <a:t> . 2.6 % , P = 0.045 ) compared with patients without biliary fistula </a:t>
            </a:r>
            <a:r>
              <a:rPr lang="en-US" sz="2800" dirty="0" smtClean="0"/>
              <a:t>.</a:t>
            </a:r>
            <a:r>
              <a:rPr lang="en-US" sz="2800" dirty="0"/>
              <a:t> Based on literature and our experience the key factor in </a:t>
            </a:r>
            <a:r>
              <a:rPr lang="en-US" sz="2800" dirty="0" err="1"/>
              <a:t>biliostasis</a:t>
            </a:r>
            <a:r>
              <a:rPr lang="en-US" sz="2800" dirty="0"/>
              <a:t> seems to be the adhesive ability of any substance to the liver resection surface .</a:t>
            </a:r>
            <a:endParaRPr lang="it-IT" sz="2800" dirty="0"/>
          </a:p>
          <a:p>
            <a:pPr algn="just"/>
            <a:r>
              <a:rPr lang="en-US" sz="2800" dirty="0"/>
              <a:t> We , therefore , hypothesized to apply on the hepatic resection area the  cyanoacrylate glue ( </a:t>
            </a:r>
            <a:r>
              <a:rPr lang="en-US" sz="2800" dirty="0" err="1"/>
              <a:t>Glubran</a:t>
            </a:r>
            <a:r>
              <a:rPr lang="en-US" sz="2800" dirty="0"/>
              <a:t> 2 ) , that exhibits high adhesive capacity in order to reduce the formation of biliary fistulas . </a:t>
            </a:r>
            <a:r>
              <a:rPr lang="en-US" sz="2800" dirty="0" err="1"/>
              <a:t>Glubran</a:t>
            </a:r>
            <a:r>
              <a:rPr lang="en-US" sz="2800" dirty="0"/>
              <a:t> 2 is a surgical glue of synthetic origin, for indoor and outdoor use , with </a:t>
            </a:r>
            <a:r>
              <a:rPr lang="en-US" sz="2800" dirty="0" err="1"/>
              <a:t>haemostatic</a:t>
            </a:r>
            <a:r>
              <a:rPr lang="en-US" sz="2800" dirty="0"/>
              <a:t>, adhesives, sealants and bacteriostatic properties .</a:t>
            </a:r>
            <a:endParaRPr lang="it-IT" sz="2800" dirty="0"/>
          </a:p>
          <a:p>
            <a:pPr algn="just"/>
            <a:endParaRPr lang="it-IT" sz="2800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68672" y="14732918"/>
            <a:ext cx="1147758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/>
                <a:cs typeface="Times New Roman"/>
              </a:rPr>
              <a:t>Materials and methods</a:t>
            </a:r>
            <a:r>
              <a:rPr lang="en-US" sz="2800" dirty="0">
                <a:latin typeface="Times New Roman"/>
                <a:cs typeface="Times New Roman"/>
              </a:rPr>
              <a:t>: in 2013 at the National Cancer Institute of Naples, we performed 95 major liver resections , including 63 for metastatic colorectal cancer who underwent </a:t>
            </a:r>
            <a:r>
              <a:rPr lang="en-US" sz="2800" dirty="0" err="1">
                <a:latin typeface="Times New Roman"/>
                <a:cs typeface="Times New Roman"/>
              </a:rPr>
              <a:t>neoadjuvant</a:t>
            </a:r>
            <a:r>
              <a:rPr lang="en-US" sz="2800" dirty="0">
                <a:latin typeface="Times New Roman"/>
                <a:cs typeface="Times New Roman"/>
              </a:rPr>
              <a:t> chemotherapy . In all patients the surgical glue (</a:t>
            </a:r>
            <a:r>
              <a:rPr lang="en-US" sz="2800" dirty="0" err="1">
                <a:latin typeface="Times New Roman"/>
                <a:cs typeface="Times New Roman"/>
              </a:rPr>
              <a:t>Glubran</a:t>
            </a:r>
            <a:r>
              <a:rPr lang="en-US" sz="2800" dirty="0">
                <a:latin typeface="Times New Roman"/>
                <a:cs typeface="Times New Roman"/>
              </a:rPr>
              <a:t> 2) was applied, on the hepatic resection surface.</a:t>
            </a:r>
            <a:endParaRPr lang="it-IT" sz="2800" dirty="0">
              <a:latin typeface="Times New Roman"/>
              <a:cs typeface="Times New Roman"/>
            </a:endParaRP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08610" y="19016665"/>
            <a:ext cx="1306643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/>
                <a:cs typeface="Times New Roman"/>
              </a:rPr>
              <a:t>Results</a:t>
            </a:r>
            <a:r>
              <a:rPr lang="en-US" sz="2800" dirty="0">
                <a:latin typeface="Times New Roman"/>
                <a:cs typeface="Times New Roman"/>
              </a:rPr>
              <a:t>: no type of complication, related to the use of </a:t>
            </a:r>
            <a:r>
              <a:rPr lang="en-US" sz="2800" dirty="0" err="1">
                <a:latin typeface="Times New Roman"/>
                <a:cs typeface="Times New Roman"/>
              </a:rPr>
              <a:t>Glubran</a:t>
            </a:r>
            <a:r>
              <a:rPr lang="en-US" sz="2800" dirty="0">
                <a:latin typeface="Times New Roman"/>
                <a:cs typeface="Times New Roman"/>
              </a:rPr>
              <a:t> 2, has been highlighted ; The incidence of </a:t>
            </a:r>
            <a:r>
              <a:rPr lang="en-US" sz="2800" dirty="0" err="1">
                <a:latin typeface="Times New Roman"/>
                <a:cs typeface="Times New Roman"/>
              </a:rPr>
              <a:t>bilomas</a:t>
            </a:r>
            <a:r>
              <a:rPr lang="en-US" sz="2800" dirty="0">
                <a:latin typeface="Times New Roman"/>
                <a:cs typeface="Times New Roman"/>
              </a:rPr>
              <a:t> was comparable to that reported in the literature (11 % ) and lower than 21 % incidence reported in our </a:t>
            </a:r>
            <a:r>
              <a:rPr lang="en-US" sz="2800" dirty="0" smtClean="0">
                <a:latin typeface="Times New Roman"/>
                <a:cs typeface="Times New Roman"/>
              </a:rPr>
              <a:t>previous experience  </a:t>
            </a:r>
            <a:r>
              <a:rPr lang="en-US" sz="2800" dirty="0">
                <a:latin typeface="Times New Roman"/>
                <a:cs typeface="Times New Roman"/>
              </a:rPr>
              <a:t>in the last two years </a:t>
            </a:r>
            <a:endParaRPr lang="it-IT" sz="2800" dirty="0">
              <a:latin typeface="Times New Roman"/>
              <a:cs typeface="Times New Roman"/>
            </a:endParaRP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61817" y="25743123"/>
            <a:ext cx="1083660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/>
                <a:cs typeface="Times New Roman"/>
              </a:rPr>
              <a:t>Conclusions</a:t>
            </a:r>
            <a:r>
              <a:rPr lang="en-US" sz="2800" dirty="0">
                <a:latin typeface="Times New Roman"/>
                <a:cs typeface="Times New Roman"/>
              </a:rPr>
              <a:t>: </a:t>
            </a:r>
            <a:r>
              <a:rPr lang="en-US" sz="2800" dirty="0" smtClean="0">
                <a:latin typeface="Times New Roman"/>
                <a:cs typeface="Times New Roman"/>
              </a:rPr>
              <a:t>the </a:t>
            </a:r>
            <a:r>
              <a:rPr lang="en-US" sz="2800" dirty="0">
                <a:latin typeface="Times New Roman"/>
                <a:cs typeface="Times New Roman"/>
              </a:rPr>
              <a:t>use of </a:t>
            </a:r>
            <a:r>
              <a:rPr lang="en-US" sz="2800" dirty="0" err="1">
                <a:latin typeface="Times New Roman"/>
                <a:cs typeface="Times New Roman"/>
              </a:rPr>
              <a:t>Glubran</a:t>
            </a:r>
            <a:r>
              <a:rPr lang="en-US" sz="2800" dirty="0">
                <a:latin typeface="Times New Roman"/>
                <a:cs typeface="Times New Roman"/>
              </a:rPr>
              <a:t> 2 proved to be free from complications, and has significantly reduced the incidence of </a:t>
            </a:r>
            <a:r>
              <a:rPr lang="en-US" sz="2800" dirty="0" err="1">
                <a:latin typeface="Times New Roman"/>
                <a:cs typeface="Times New Roman"/>
              </a:rPr>
              <a:t>bilomas</a:t>
            </a:r>
            <a:r>
              <a:rPr lang="en-US" sz="2800" dirty="0">
                <a:latin typeface="Times New Roman"/>
                <a:cs typeface="Times New Roman"/>
              </a:rPr>
              <a:t> in our series .</a:t>
            </a:r>
            <a:endParaRPr lang="it-IT" sz="2800" dirty="0">
              <a:latin typeface="Times New Roman"/>
              <a:cs typeface="Times New Roman"/>
            </a:endParaRPr>
          </a:p>
          <a:p>
            <a:endParaRPr lang="it-IT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202" y="33004638"/>
            <a:ext cx="3200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010239" y="27495836"/>
            <a:ext cx="17110617" cy="1204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err="1" smtClean="0">
                <a:latin typeface="Times New Roman"/>
                <a:cs typeface="Times New Roman"/>
              </a:rPr>
              <a:t>References</a:t>
            </a:r>
            <a:endParaRPr lang="it-IT" sz="2800" b="1" dirty="0" smtClean="0">
              <a:latin typeface="Times New Roman"/>
              <a:cs typeface="Times New Roma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Schepers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A,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Mieog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, van de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Burg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BB, van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Schaik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Liefers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GJ,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Marang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-van de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Mheen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PJ (2010)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Impact of </a:t>
            </a:r>
            <a:r>
              <a:rPr lang="it-IT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complications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surgery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for </a:t>
            </a:r>
            <a:r>
              <a:rPr lang="it-IT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colorectal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liver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metastasis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on </a:t>
            </a:r>
            <a:r>
              <a:rPr lang="it-IT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patient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survival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Surg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Res 164:e91–e97. doi:10.1016/j.jss.2010.07.022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Ito H, Are C,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Gonen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M et al (2008)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Effect of postoperative morbidity on long-term survival after hepatic resection for metastatic colorectal cancer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Ann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Surg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247:994–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1002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Yamashita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Yo-ichi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MD;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Hamatsu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Takayuki MD;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Rikimaru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Tatsuya MD; Tanaka, Shinji MD;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Shirabe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Ken MD; Shimada,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Mitsuo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MD, and;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Sugimachi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Keizo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MD, FACS. Bile Leakage After Hepatic Resection. Annals of Surgery; </a:t>
            </a:r>
            <a:r>
              <a:rPr lang="en-US" sz="2000" u="sng" dirty="0">
                <a:solidFill>
                  <a:srgbClr val="000000"/>
                </a:solidFill>
                <a:latin typeface="Times New Roman"/>
                <a:cs typeface="Times New Roman"/>
                <a:hlinkClick r:id="rId4"/>
              </a:rPr>
              <a:t>January 2001 - Volume 233 - Issue 1 - pp 45-</a:t>
            </a:r>
            <a:r>
              <a:rPr lang="en-US" sz="2000" u="sng" dirty="0" smtClean="0">
                <a:solidFill>
                  <a:srgbClr val="000000"/>
                </a:solidFill>
                <a:latin typeface="Times New Roman"/>
                <a:cs typeface="Times New Roman"/>
                <a:hlinkClick r:id="rId4"/>
              </a:rPr>
              <a:t>50</a:t>
            </a:r>
            <a:r>
              <a:rPr lang="en-US" sz="2000" u="sng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171450" indent="-171450" algn="just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Ryuji Yoshioka • Akio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Saiura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•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Rintaro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Koga • Makoto Seki •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Yoji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Kishi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•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Junji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Yamamoto. Predictive Factors for Bile Leakage After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Hepatectomy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: Analysis of 505 Consecutive Patients. World J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Surg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(2011) 35:1898–1903 DOI 10.1007/s00268-011-1114-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  <a:p>
            <a:pPr marL="171450" indent="-171450" algn="just"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Lee CC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et al. (2005).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Risk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factors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associated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with bile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leakage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hepatic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resection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for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hepatocellular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carcinoma.</a:t>
            </a:r>
            <a:r>
              <a:rPr lang="it-IT" sz="2000" u="sng" dirty="0">
                <a:solidFill>
                  <a:srgbClr val="000000"/>
                </a:solidFill>
                <a:latin typeface="Times New Roman"/>
                <a:cs typeface="Times New Roman"/>
                <a:hlinkClick r:id="rId5" tooltip="Hepato-gastroenterology."/>
              </a:rPr>
              <a:t> </a:t>
            </a:r>
            <a:r>
              <a:rPr lang="it-IT" sz="2000" u="sng" dirty="0" smtClean="0">
                <a:solidFill>
                  <a:srgbClr val="000000"/>
                </a:solidFill>
                <a:latin typeface="Times New Roman"/>
                <a:cs typeface="Times New Roman"/>
                <a:hlinkClick r:id="rId5" tooltip="Hepato-gastroenterology."/>
              </a:rPr>
              <a:t>Hepatogastroenterology.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 2005 Jul-Aug;52(64):1168-71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171450" indent="-171450" algn="just"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Rubbia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-Brandt L et al (2004) Severe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hepatic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sinusoidal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obstruction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associated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with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oxaliplatin-based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chemo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therapy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in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patients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with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metastatic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colorectal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cancer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Ann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Oncol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15:460–466 </a:t>
            </a:r>
          </a:p>
          <a:p>
            <a:pPr marL="171450" indent="-171450" algn="just">
              <a:buFont typeface="Arial"/>
              <a:buChar char="•"/>
            </a:pP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Vauthey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JN et al (2006)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Chemotherapy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regimen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predicts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steatohepatitis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and an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in 90-day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mortality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surgery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for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hepatic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colorectal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metastases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Clin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Oncol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24:2065–2072. </a:t>
            </a:r>
          </a:p>
          <a:p>
            <a:pPr marL="171450" indent="-171450" algn="just">
              <a:buFont typeface="Arial"/>
              <a:buChar char="•"/>
            </a:pP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Pawlik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TM et al (2007)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Preoperative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chemotherapy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for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colorectal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liver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metastases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: impact on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hepatic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histology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postoperative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outcome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Gastrointest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Surg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11:860–868. </a:t>
            </a:r>
          </a:p>
          <a:p>
            <a:pPr marL="171450" indent="-171450" algn="just">
              <a:buFont typeface="Arial"/>
              <a:buChar char="•"/>
            </a:pP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Makowiec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et al (2011)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Chemotherapy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liver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injury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postoperative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complications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in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colorectal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liver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metastases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Gastrointest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Surg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15(11):153–64.  </a:t>
            </a:r>
          </a:p>
          <a:p>
            <a:pPr marL="171450" indent="-171450" algn="just">
              <a:buFont typeface="Arial"/>
              <a:buChar char="•"/>
            </a:pP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Fernandez FG et al (2005)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Effect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steatohepatitis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associated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with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irinotecan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or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oxaliplatin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pretreatment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on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resectability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hepatic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colorectal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metastases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Am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Coll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Surg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200:845–853. </a:t>
            </a:r>
          </a:p>
          <a:p>
            <a:pPr marL="171450" indent="-171450" algn="just">
              <a:buFont typeface="Arial"/>
              <a:buChar char="•"/>
            </a:pP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Robinson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M et al (2013)  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potential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contribution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tumour-related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factors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to 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development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of FOLFOX-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sinusoidal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obstruction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syndrome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British Journal of Cancer  109, 2396–2403 </a:t>
            </a:r>
          </a:p>
          <a:p>
            <a:endParaRPr lang="it-IT" sz="6600" baseline="30000" dirty="0">
              <a:latin typeface="Times New Roman"/>
              <a:cs typeface="Times New Roman"/>
            </a:endParaRPr>
          </a:p>
          <a:p>
            <a:endParaRPr lang="it-IT" sz="7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 smtClean="0">
                <a:latin typeface="Times New Roman"/>
                <a:cs typeface="Times New Roman"/>
              </a:rPr>
              <a:t> </a:t>
            </a:r>
            <a:endParaRPr lang="en-US" sz="7200" dirty="0">
              <a:latin typeface="Times New Roman"/>
              <a:cs typeface="Times New Roman"/>
            </a:endParaRPr>
          </a:p>
          <a:p>
            <a:endParaRPr lang="it-IT" sz="7200" dirty="0">
              <a:latin typeface="Times New Roman"/>
              <a:cs typeface="Times New Roman"/>
            </a:endParaRPr>
          </a:p>
          <a:p>
            <a:endParaRPr lang="it-IT" dirty="0"/>
          </a:p>
        </p:txBody>
      </p:sp>
      <p:pic>
        <p:nvPicPr>
          <p:cNvPr id="12" name="Picture 2" descr="C:\WINDOWS\Desktop\GUGL\prime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426" y="6551902"/>
            <a:ext cx="3937054" cy="38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WINDOWS\Desktop\GUGL\tcex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426" y="10609699"/>
            <a:ext cx="3937054" cy="37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WINDOWS\Desktop\GUGL\rm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425" y="14732918"/>
            <a:ext cx="4004827" cy="3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371" y="14732917"/>
            <a:ext cx="2580633" cy="287771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73614" y="14732917"/>
            <a:ext cx="3195058" cy="287771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89838" y="19016665"/>
            <a:ext cx="8674126" cy="5918816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6406" y="21561361"/>
            <a:ext cx="8290968" cy="52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Elica.thmx</Template>
  <TotalTime>63</TotalTime>
  <Words>530</Words>
  <Application>Microsoft Macintosh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PowerPoint Presentation</vt:lpstr>
    </vt:vector>
  </TitlesOfParts>
  <Company>policlinico Federico 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leongito</dc:creator>
  <cp:lastModifiedBy>Francesco Izzo</cp:lastModifiedBy>
  <cp:revision>13</cp:revision>
  <dcterms:created xsi:type="dcterms:W3CDTF">2014-06-11T15:29:41Z</dcterms:created>
  <dcterms:modified xsi:type="dcterms:W3CDTF">2014-06-13T16:17:47Z</dcterms:modified>
</cp:coreProperties>
</file>